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</p:sldMasterIdLst>
  <p:notesMasterIdLst>
    <p:notesMasterId r:id="rId10"/>
  </p:notesMasterIdLst>
  <p:handoutMasterIdLst>
    <p:handoutMasterId r:id="rId11"/>
  </p:handoutMasterIdLst>
  <p:sldIdLst>
    <p:sldId id="412" r:id="rId5"/>
    <p:sldId id="470" r:id="rId6"/>
    <p:sldId id="463" r:id="rId7"/>
    <p:sldId id="471" r:id="rId8"/>
    <p:sldId id="413" r:id="rId9"/>
  </p:sldIdLst>
  <p:sldSz cx="9144000" cy="5143500" type="screen16x9"/>
  <p:notesSz cx="6858000" cy="9144000"/>
  <p:embeddedFontLst>
    <p:embeddedFont>
      <p:font typeface="Inter" panose="020B0604020202020204" charset="0"/>
      <p:regular r:id="rId12"/>
      <p:bold r:id="rId13"/>
      <p:italic r:id="rId14"/>
      <p:boldItalic r:id="rId15"/>
    </p:embeddedFont>
    <p:embeddedFont>
      <p:font typeface="Inter Light" panose="020B0604020202020204" charset="0"/>
      <p:regular r:id="rId16"/>
      <p: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Light" panose="020B0306030504020204" pitchFamily="34" charset="0"/>
      <p:regular r:id="rId22"/>
      <p:italic r:id="rId23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0C9448-8AAF-0EE9-5DC9-DA34237021B8}" name="Angeli Chandler" initials="AC" userId="S::angeli.chandler@ccrenew.com::87494079-cdd5-435c-91b8-ec46869b0776" providerId="AD"/>
  <p188:author id="{ADAC599A-C376-C9B4-3E0D-37117C76BD37}" name="Harrison Brackett" initials="HB" userId="S::harrison.brackett@ccrenew.com::20f14d3a-e9d0-43f4-88b3-b0a3f65cea5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Slusser" initials="SS" lastIdx="25" clrIdx="0">
    <p:extLst>
      <p:ext uri="{19B8F6BF-5375-455C-9EA6-DF929625EA0E}">
        <p15:presenceInfo xmlns:p15="http://schemas.microsoft.com/office/powerpoint/2012/main" userId="S::sarah.slusser@ccrenew.com::ebb8c0a6-c6f1-4cee-94e7-4ee32f762405" providerId="AD"/>
      </p:ext>
    </p:extLst>
  </p:cmAuthor>
  <p:cmAuthor id="2" name="Patrick Leibach" initials="PL" lastIdx="2" clrIdx="1">
    <p:extLst>
      <p:ext uri="{19B8F6BF-5375-455C-9EA6-DF929625EA0E}">
        <p15:presenceInfo xmlns:p15="http://schemas.microsoft.com/office/powerpoint/2012/main" userId="S::leibach@ccrenew.com::628186fe-40a8-4a59-9fd4-a2a51f943a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370"/>
    <a:srgbClr val="008CC2"/>
    <a:srgbClr val="93C954"/>
    <a:srgbClr val="FF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2124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4A8045-274C-BC4A-95A8-32B9662355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7D92A-D636-3D43-8B72-92C21B58FF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0B9C51-D942-E14B-B90E-74BE414D2AE3}" type="datetimeFigureOut">
              <a:rPr lang="en-US">
                <a:latin typeface="Inter" panose="02000503000000020004" pitchFamily="2" charset="0"/>
              </a:rPr>
              <a:pPr>
                <a:defRPr/>
              </a:pPr>
              <a:t>5/4/2025</a:t>
            </a:fld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4EF33-2779-B648-8718-27B3ECAC6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984B6-1A3E-7148-9EB5-998E1EE68E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46C303F-CAAD-AE43-9DF9-48CC92546089}" type="slidenum">
              <a:rPr lang="en-US" altLang="en-US">
                <a:latin typeface="Inter" panose="02000503000000020004" pitchFamily="2" charset="0"/>
              </a:rPr>
              <a:pPr>
                <a:defRPr/>
              </a:pPr>
              <a:t>‹#›</a:t>
            </a:fld>
            <a:endParaRPr lang="en-US" altLang="en-US" dirty="0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25239-346A-0C42-8F35-5332B5781C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7A7D2-C234-1D41-9135-4CD26C54145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38F5B984-FA3F-E74D-B4C5-57397809A2A3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3052DE-4821-B942-84B1-69BD6E59E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BFBCA94-2346-C343-990F-26578495D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A838E-BA7C-BA40-8C6F-ACEFAEC1E1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18397-F11B-774C-88B0-A55DFF5FE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19E77572-E582-0041-86DF-CCEFBCD813F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E77572-E582-0041-86DF-CCEFBCD813F9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3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6A926-E008-D801-3C6D-DF20798E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0411C-A0E6-B8A8-70D0-082AD31F5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D12957-09C2-26BD-CA9F-1D6E4AA43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0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98B7-AEB0-9B44-AC4B-306CBCDC6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AFEC700B-5CE8-D944-BB68-C94ADC6CF4F9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85E87-EA0A-5549-86AE-5F97E56E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94F89-E126-694C-8805-DAFAF1FE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29047F0B-8487-464A-994A-DD35ED7D748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146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A317E-FAEE-914E-A9CB-72DF4A23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73C1DFA4-91E4-F046-A2FD-EB6A053DEC3B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953F-5E74-D341-A414-92076A04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B8E5D-6C0B-D24E-B5A5-85066ACC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3FA8F7BE-2A15-694C-BE06-FEB1B52FD50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317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744CB-2C67-9643-99FB-A6C675CEA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792E2A72-53A0-F447-8BFE-1CD2C431A030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52699-B501-F747-9BFE-88F9C317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BE974-910A-F744-92C2-02D2D1C7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484E0B86-0F19-F541-AA5E-09464F1B5DB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850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struction P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1B8140-75B3-3DF1-1AD8-46885B1620F4}"/>
              </a:ext>
            </a:extLst>
          </p:cNvPr>
          <p:cNvCxnSpPr>
            <a:cxnSpLocks/>
          </p:cNvCxnSpPr>
          <p:nvPr userDrawn="1"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51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4988" y="1804061"/>
            <a:ext cx="1756658" cy="15542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27686" y="1804061"/>
            <a:ext cx="1756658" cy="15542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70385" y="1804061"/>
            <a:ext cx="1756658" cy="15542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13083" y="1794621"/>
            <a:ext cx="1756658" cy="15542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0DA623-7090-49DD-A21F-639026E2EBD0}"/>
              </a:ext>
            </a:extLst>
          </p:cNvPr>
          <p:cNvCxnSpPr>
            <a:cxnSpLocks/>
          </p:cNvCxnSpPr>
          <p:nvPr userDrawn="1"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35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629275" y="1402307"/>
            <a:ext cx="1874044" cy="245650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562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83E69B-FD3A-0ACE-7472-103045BE2128}"/>
              </a:ext>
            </a:extLst>
          </p:cNvPr>
          <p:cNvCxnSpPr>
            <a:cxnSpLocks/>
          </p:cNvCxnSpPr>
          <p:nvPr userDrawn="1"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1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E34C01-267D-BA4C-AA38-85E80CFB78CB}"/>
              </a:ext>
            </a:extLst>
          </p:cNvPr>
          <p:cNvCxnSpPr>
            <a:cxnSpLocks/>
          </p:cNvCxnSpPr>
          <p:nvPr userDrawn="1"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6E24687-8F3F-0541-BA38-F1C98C5A9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658" y="256766"/>
            <a:ext cx="2516998" cy="332861"/>
          </a:xfrm>
        </p:spPr>
        <p:txBody>
          <a:bodyPr/>
          <a:lstStyle>
            <a:lvl1pPr marL="0" indent="0" algn="l" defTabSz="457200" rtl="0" eaLnBrk="1" fontAlgn="auto" hangingPunct="1"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63A6CAE-715C-9E4B-9FC1-E335EA5353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658" y="546705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100" kern="1200" dirty="0" smtClean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35CA69-E8E9-6D40-AA19-5089B72C3884}"/>
              </a:ext>
            </a:extLst>
          </p:cNvPr>
          <p:cNvCxnSpPr>
            <a:cxnSpLocks/>
          </p:cNvCxnSpPr>
          <p:nvPr userDrawn="1"/>
        </p:nvCxnSpPr>
        <p:spPr>
          <a:xfrm>
            <a:off x="661126" y="1623876"/>
            <a:ext cx="227541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7FD22F5-135F-3F4D-BE47-DCFA4AECBB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658" y="1344598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7064273-04ED-8146-84E1-63C5FD3864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658" y="1867315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A767A2-68A6-A94D-9440-86EC672FEE3E}"/>
              </a:ext>
            </a:extLst>
          </p:cNvPr>
          <p:cNvCxnSpPr>
            <a:cxnSpLocks/>
          </p:cNvCxnSpPr>
          <p:nvPr userDrawn="1"/>
        </p:nvCxnSpPr>
        <p:spPr>
          <a:xfrm>
            <a:off x="3441620" y="1621971"/>
            <a:ext cx="227541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79C0CD01-5DC4-5E4D-B8A9-00F9521D20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4152" y="1344598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9220C589-1A32-384C-9265-3C8C1E8BFE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6532" y="1867315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C2B021-0702-F245-9630-08EB4A60E6CD}"/>
              </a:ext>
            </a:extLst>
          </p:cNvPr>
          <p:cNvCxnSpPr>
            <a:cxnSpLocks/>
          </p:cNvCxnSpPr>
          <p:nvPr userDrawn="1"/>
        </p:nvCxnSpPr>
        <p:spPr>
          <a:xfrm>
            <a:off x="6206874" y="1621971"/>
            <a:ext cx="227541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449F1CC-5E57-AA4B-B482-2745DC66D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9406" y="1350948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059AB77E-0BB1-6049-A4DD-8FEF375C77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49406" y="1867315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FA48C0A8-1EAF-BA43-8E16-58ECF16E17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749680" y="4698191"/>
            <a:ext cx="2956263" cy="365125"/>
          </a:xfrm>
        </p:spPr>
        <p:txBody>
          <a:bodyPr/>
          <a:lstStyle>
            <a:lvl1pPr algn="r">
              <a:defRPr sz="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THIS DOCUMENT IS PROPRIETARY AND CONFIDENTIAL  |</a:t>
            </a:r>
          </a:p>
        </p:txBody>
      </p:sp>
    </p:spTree>
    <p:extLst>
      <p:ext uri="{BB962C8B-B14F-4D97-AF65-F5344CB8AC3E}">
        <p14:creationId xmlns:p14="http://schemas.microsoft.com/office/powerpoint/2010/main" val="112906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8898B2-3894-7141-9153-DDE81AED4618}"/>
              </a:ext>
            </a:extLst>
          </p:cNvPr>
          <p:cNvCxnSpPr>
            <a:cxnSpLocks/>
          </p:cNvCxnSpPr>
          <p:nvPr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66A0D7A-0620-4C47-AB88-1DE328EC6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658" y="256766"/>
            <a:ext cx="2516998" cy="332861"/>
          </a:xfrm>
        </p:spPr>
        <p:txBody>
          <a:bodyPr/>
          <a:lstStyle>
            <a:lvl1pPr marL="0" indent="0" algn="l" defTabSz="457200" rtl="0" eaLnBrk="1" fontAlgn="auto" hangingPunct="1">
              <a:spcBef>
                <a:spcPts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8A4D1F8-9A3D-8F46-8035-F1B1D71BF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658" y="546705"/>
            <a:ext cx="2516998" cy="219246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100" kern="1200" dirty="0" smtClean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0B4CEF8-6C87-EE4A-9C7C-E56CC9D974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749680" y="4698191"/>
            <a:ext cx="2956263" cy="365125"/>
          </a:xfrm>
        </p:spPr>
        <p:txBody>
          <a:bodyPr/>
          <a:lstStyle>
            <a:lvl1pPr algn="r">
              <a:defRPr sz="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THIS DOCUMENT IS PROPRIETARY AND CONFIDENTIAL  |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12BF72C-C904-944D-8636-58E35B99FB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658" y="1375626"/>
            <a:ext cx="4934828" cy="296341"/>
          </a:xfrm>
        </p:spPr>
        <p:txBody>
          <a:bodyPr/>
          <a:lstStyle>
            <a:lvl1pPr marL="0" indent="0" algn="l" defTabSz="457200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1200" b="1" kern="12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2F35502-5B02-9945-8FC1-D9E610012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657" y="1803889"/>
            <a:ext cx="6138595" cy="296341"/>
          </a:xfrm>
        </p:spPr>
        <p:txBody>
          <a:bodyPr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000" kern="12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85513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A914BED1-0208-7C4F-9FC3-975B5DF46C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3658" y="519909"/>
            <a:ext cx="2440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100" dirty="0">
                <a:solidFill>
                  <a:schemeClr val="accent4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Open Sans Light" panose="020B0306030504020204" pitchFamily="34" charset="0"/>
              </a:rPr>
              <a:t>Four industry leading business units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8898B2-3894-7141-9153-DDE81AED4618}"/>
              </a:ext>
            </a:extLst>
          </p:cNvPr>
          <p:cNvCxnSpPr>
            <a:cxnSpLocks/>
          </p:cNvCxnSpPr>
          <p:nvPr userDrawn="1"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233D963-1B35-324C-8FB9-3FCADA9C1705}"/>
              </a:ext>
            </a:extLst>
          </p:cNvPr>
          <p:cNvSpPr/>
          <p:nvPr userDrawn="1"/>
        </p:nvSpPr>
        <p:spPr>
          <a:xfrm>
            <a:off x="603658" y="235654"/>
            <a:ext cx="2156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  <a:cs typeface="Open Sans" panose="020B0606030504020204" pitchFamily="34" charset="0"/>
              </a:rPr>
              <a:t>OUR BUSINESS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D80D2-976D-114E-B509-49F28E265182}"/>
              </a:ext>
            </a:extLst>
          </p:cNvPr>
          <p:cNvSpPr/>
          <p:nvPr userDrawn="1"/>
        </p:nvSpPr>
        <p:spPr>
          <a:xfrm>
            <a:off x="0" y="297684"/>
            <a:ext cx="603658" cy="427352"/>
          </a:xfrm>
          <a:prstGeom prst="rect">
            <a:avLst/>
          </a:prstGeom>
          <a:gradFill flip="none" rotWithShape="1">
            <a:gsLst>
              <a:gs pos="25000">
                <a:schemeClr val="tx2">
                  <a:alpha val="85000"/>
                </a:schemeClr>
              </a:gs>
              <a:gs pos="100000">
                <a:schemeClr val="accent4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d-ID" sz="1013" dirty="0">
              <a:solidFill>
                <a:srgbClr val="FF0000"/>
              </a:solidFill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D519C-5B96-6043-9185-A42609D8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4303AF8E-93ED-FB49-83CC-1A63CE40DD19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AF70-5BC6-5542-844C-D1531B12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7CF-0ABB-E04C-A280-49C5601B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B4752324-0CBA-0046-9042-58DF334D48C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729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48D360-F9B6-2141-9418-EAC37963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61853E14-0722-EE4B-AED1-5244DEE277A4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106B6-83A9-1146-97B3-DC4C8257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8FD03E-7FA8-9F45-B2F8-E07F48E4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66F45305-8EC4-DD49-9F0A-80B8D7DB18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965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99E3C-71DA-D640-981D-60082956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4453BFE5-808B-A446-8120-A8750E3AE4FB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F8015D-2876-E04B-B821-8A6B6BB9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38EF70-12CB-AC4A-A3EE-1CA339DE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D4D0C532-3ADA-2341-8BAE-B395488C57F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745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04583A-5BEF-084B-AB89-9E38EDAF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74725A13-E630-244B-B305-8FC93E3EA420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E48BBA-96B2-0845-BF8C-E96F766B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4BC94D-EDA2-714E-A61F-BD963A8D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D734CC98-8988-C44C-A696-A7B7BB7ECF6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967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21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9E5F03-64FE-764A-B07A-C2EA9CF8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F8E3FAD3-AF5B-F94E-A1B6-F5340AE23B04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E9AACB-5324-6F42-980B-9653F476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0D5D6F-46C2-644D-B915-DE8F91FB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AF08A5EE-5C29-2B49-8489-E1C42D55530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47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2D6DC2-166D-8942-AEA4-63C36587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7E06691A-35D6-8546-8C31-D54C6D9FFDD7}" type="datetimeFigureOut">
              <a:rPr lang="en-US" smtClean="0"/>
              <a:pPr>
                <a:defRPr/>
              </a:pPr>
              <a:t>5/4/2025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65B2C1-0085-EA49-BD78-3A5FA3DF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B5417B-B708-2A4B-876B-29A139D6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Inter" panose="02000503000000020004" pitchFamily="2" charset="0"/>
              </a:defRPr>
            </a:lvl1pPr>
          </a:lstStyle>
          <a:p>
            <a:pPr>
              <a:defRPr/>
            </a:pPr>
            <a:fld id="{C4EAA552-0D99-E74E-897F-92766C93105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95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30C1B5D-A5F3-AA45-A146-B177CB1A6C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0119554-5C1E-BF4D-89F7-62FD6281E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3DEFE9-8006-AEA5-D625-FBB5BC28CC2E}"/>
              </a:ext>
            </a:extLst>
          </p:cNvPr>
          <p:cNvSpPr txBox="1"/>
          <p:nvPr userDrawn="1"/>
        </p:nvSpPr>
        <p:spPr>
          <a:xfrm>
            <a:off x="7621733" y="4748213"/>
            <a:ext cx="1313304" cy="23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dirty="0">
                <a:solidFill>
                  <a:schemeClr val="bg2">
                    <a:lumMod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pen Sans" panose="020B0606030504020204" pitchFamily="34" charset="0"/>
              </a:rPr>
              <a:t>ccrenew.com | </a:t>
            </a:r>
            <a:r>
              <a:rPr lang="en-US" sz="700" b="0" dirty="0">
                <a:solidFill>
                  <a:schemeClr val="bg2">
                    <a:lumMod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pen Sans Light" panose="020B0306030504020204" pitchFamily="34" charset="0"/>
              </a:rPr>
              <a:t>©2024</a:t>
            </a:r>
            <a:endParaRPr lang="id-ID" sz="700" b="0" dirty="0">
              <a:solidFill>
                <a:schemeClr val="bg2">
                  <a:lumMod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2CDB4-CF53-E798-779D-A68D17263DB3}"/>
              </a:ext>
            </a:extLst>
          </p:cNvPr>
          <p:cNvSpPr txBox="1"/>
          <p:nvPr userDrawn="1"/>
        </p:nvSpPr>
        <p:spPr>
          <a:xfrm>
            <a:off x="3837782" y="4748213"/>
            <a:ext cx="1468437" cy="2350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fld id="{6F72539E-E19F-9D4A-B925-5760381C7E6C}" type="slidenum">
              <a:rPr lang="en-US" sz="700" smtClean="0">
                <a:solidFill>
                  <a:schemeClr val="bg2">
                    <a:lumMod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pen Sans" panose="020B0606030504020204" pitchFamily="34" charset="0"/>
              </a:rPr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700" dirty="0">
              <a:solidFill>
                <a:schemeClr val="bg2">
                  <a:lumMod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  <a:cs typeface="Open Sans Light" panose="020B0306030504020204" pitchFamily="34" charset="0"/>
            </a:endParaRPr>
          </a:p>
        </p:txBody>
      </p:sp>
      <p:pic>
        <p:nvPicPr>
          <p:cNvPr id="4" name="Picture 3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AEDB5919-1CEA-A7C8-EDF5-E83214DACCC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4733925"/>
            <a:ext cx="845780" cy="2678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05906-AEC9-24E5-5507-3C7C6EF60D4C}"/>
              </a:ext>
            </a:extLst>
          </p:cNvPr>
          <p:cNvSpPr>
            <a:spLocks/>
          </p:cNvSpPr>
          <p:nvPr userDrawn="1"/>
        </p:nvSpPr>
        <p:spPr>
          <a:xfrm rot="5400000">
            <a:off x="4202204" y="-4202207"/>
            <a:ext cx="739588" cy="914400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Inter Light" panose="02000503000000020004" pitchFamily="2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Inter" panose="0200050300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sec.wa.gov/sites/default/files/230001/002/20250404_Final_Carriger_MDNS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019E646-A792-2346-931E-4D8140A7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B4A818-A007-F416-5732-0049EAAAD786}"/>
              </a:ext>
            </a:extLst>
          </p:cNvPr>
          <p:cNvGrpSpPr/>
          <p:nvPr/>
        </p:nvGrpSpPr>
        <p:grpSpPr>
          <a:xfrm>
            <a:off x="-906843" y="-2205"/>
            <a:ext cx="6651137" cy="5150428"/>
            <a:chOff x="0" y="-6928"/>
            <a:chExt cx="6651137" cy="51504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FB59D8-8335-AEB7-3E83-4FD24D264222}"/>
                </a:ext>
              </a:extLst>
            </p:cNvPr>
            <p:cNvSpPr/>
            <p:nvPr/>
          </p:nvSpPr>
          <p:spPr>
            <a:xfrm>
              <a:off x="0" y="0"/>
              <a:ext cx="2739734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1CD69F17-C53C-832B-0DAD-14A9568E96A2}"/>
                </a:ext>
              </a:extLst>
            </p:cNvPr>
            <p:cNvSpPr/>
            <p:nvPr/>
          </p:nvSpPr>
          <p:spPr>
            <a:xfrm>
              <a:off x="2725880" y="-6928"/>
              <a:ext cx="3925257" cy="515042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" panose="02000503000000020004" pitchFamily="2" charset="0"/>
              </a:endParaRPr>
            </a:p>
          </p:txBody>
        </p:sp>
      </p:grpSp>
      <p:sp>
        <p:nvSpPr>
          <p:cNvPr id="5" name="TextBox 17">
            <a:extLst>
              <a:ext uri="{FF2B5EF4-FFF2-40B4-BE49-F238E27FC236}">
                <a16:creationId xmlns:a16="http://schemas.microsoft.com/office/drawing/2014/main" id="{656A0654-06EE-AF45-A5AB-AF70A8AFA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29" y="3712338"/>
            <a:ext cx="31748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400" dirty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 leading solar and storage energy company that develops, owns and operates projects across the United States </a:t>
            </a:r>
            <a:endParaRPr lang="en-US" altLang="en-US" sz="140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22806-ECDE-674C-93DC-3BC656253986}"/>
              </a:ext>
            </a:extLst>
          </p:cNvPr>
          <p:cNvCxnSpPr>
            <a:cxnSpLocks/>
          </p:cNvCxnSpPr>
          <p:nvPr/>
        </p:nvCxnSpPr>
        <p:spPr>
          <a:xfrm flipH="1">
            <a:off x="386010" y="3547185"/>
            <a:ext cx="368149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3DF5C0-801D-97C4-840D-3203CCC43F02}"/>
              </a:ext>
            </a:extLst>
          </p:cNvPr>
          <p:cNvSpPr txBox="1"/>
          <p:nvPr/>
        </p:nvSpPr>
        <p:spPr>
          <a:xfrm>
            <a:off x="3837782" y="4748213"/>
            <a:ext cx="1468437" cy="2350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fld id="{6F72539E-E19F-9D4A-B925-5760381C7E6C}" type="slidenum">
              <a:rPr lang="en-US" sz="700" smtClean="0">
                <a:solidFill>
                  <a:schemeClr val="bg2">
                    <a:lumMod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pen Sans" panose="020B0606030504020204" pitchFamily="34" charset="0"/>
              </a:rPr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id-ID" sz="700" dirty="0">
              <a:solidFill>
                <a:schemeClr val="bg2">
                  <a:lumMod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  <a:cs typeface="Open Sans Light" panose="020B0306030504020204" pitchFamily="34" charset="0"/>
            </a:endParaRPr>
          </a:p>
        </p:txBody>
      </p:sp>
      <p:pic>
        <p:nvPicPr>
          <p:cNvPr id="10" name="Picture 9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E14E887C-5609-0BB7-CDE6-785E9A407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1" y="2488450"/>
            <a:ext cx="2358420" cy="7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iagram, map, plan&#10;&#10;Description automatically generated">
            <a:extLst>
              <a:ext uri="{FF2B5EF4-FFF2-40B4-BE49-F238E27FC236}">
                <a16:creationId xmlns:a16="http://schemas.microsoft.com/office/drawing/2014/main" id="{0C33EF63-06F7-33B9-1624-8FA654308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571" y="792164"/>
            <a:ext cx="3985519" cy="4213832"/>
          </a:xfrm>
          <a:prstGeom prst="rect">
            <a:avLst/>
          </a:prstGeom>
        </p:spPr>
      </p:pic>
      <p:pic>
        <p:nvPicPr>
          <p:cNvPr id="5" name="Picture 4" descr="A picture containing text, diagram, map, plan&#10;&#10;Description automatically generated">
            <a:extLst>
              <a:ext uri="{FF2B5EF4-FFF2-40B4-BE49-F238E27FC236}">
                <a16:creationId xmlns:a16="http://schemas.microsoft.com/office/drawing/2014/main" id="{903A35DB-B1FB-0841-1E71-2F93561BE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04" y="865174"/>
            <a:ext cx="2894823" cy="1188638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03FCE22-B7C9-4554-36CD-E201EB19BB82}"/>
              </a:ext>
            </a:extLst>
          </p:cNvPr>
          <p:cNvSpPr txBox="1">
            <a:spLocks/>
          </p:cNvSpPr>
          <p:nvPr/>
        </p:nvSpPr>
        <p:spPr bwMode="auto">
          <a:xfrm>
            <a:off x="615249" y="271826"/>
            <a:ext cx="2516998" cy="33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337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Zoning and EOZ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7143AEF-96DC-C914-9792-7DD9F23F26CF}"/>
              </a:ext>
            </a:extLst>
          </p:cNvPr>
          <p:cNvCxnSpPr>
            <a:cxnSpLocks/>
          </p:cNvCxnSpPr>
          <p:nvPr/>
        </p:nvCxnSpPr>
        <p:spPr>
          <a:xfrm>
            <a:off x="709720" y="525485"/>
            <a:ext cx="21561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223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A1308B-7AAA-40E0-946F-3CBCE62CBA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657" y="265644"/>
            <a:ext cx="4315183" cy="30291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Klickitat County Goals and 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AFE3C-EE76-4423-84A8-34F67721D5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3658" y="508237"/>
            <a:ext cx="3526908" cy="1312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Guidelines Compliance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BCD98-2F0B-4C8B-BAF3-80D89D2FFE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3658" y="1374188"/>
            <a:ext cx="2516998" cy="219246"/>
          </a:xfrm>
        </p:spPr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B7277-F7BC-4579-A903-1AEE11EB59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3658" y="1709660"/>
            <a:ext cx="2516998" cy="219246"/>
          </a:xfrm>
        </p:spPr>
        <p:txBody>
          <a:bodyPr>
            <a:normAutofit fontScale="25000" lnSpcReduction="20000"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 Project Extent (MPE) designed to avoid sensitive areas including wetlands and waters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 designed to be compliant with county and state noise regulations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practices to avoid impacts during construction and operations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resources preserved 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E656CC-B190-4CCD-A9BC-5F44AC8683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4152" y="1374188"/>
            <a:ext cx="2516998" cy="219246"/>
          </a:xfrm>
        </p:spPr>
        <p:txBody>
          <a:bodyPr/>
          <a:lstStyle/>
          <a:p>
            <a:r>
              <a:rPr lang="en-US" dirty="0"/>
              <a:t>Natural 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C2AB0C-BF42-4BBF-B5E1-CA818D1879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08063" y="1693894"/>
            <a:ext cx="2516998" cy="219246"/>
          </a:xfrm>
        </p:spPr>
        <p:txBody>
          <a:bodyPr/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County policies support state-wide goals for renewable energy development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compatible with adjacent agricultural areas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Preserves family farm ownership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remains suitable for future agricultural production following Project decommissioning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irretrievable loss of agricultural land </a:t>
            </a:r>
          </a:p>
          <a:p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E44929-CC7A-48D5-A696-58CAB18A717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9406" y="1380538"/>
            <a:ext cx="2516998" cy="219246"/>
          </a:xfrm>
        </p:spPr>
        <p:txBody>
          <a:bodyPr/>
          <a:lstStyle/>
          <a:p>
            <a:r>
              <a:rPr lang="en-US"/>
              <a:t>Economy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3EB057-173C-4D24-8F8A-0508129C86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73054" y="1709659"/>
            <a:ext cx="2516998" cy="219246"/>
          </a:xfrm>
        </p:spPr>
        <p:txBody>
          <a:bodyPr/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will provide 300+ jobs during construction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and maintenance jobs during Project life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addition to County tax base</a:t>
            </a:r>
          </a:p>
          <a:p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B4DDD04-916D-49CB-8219-F548D9E1F047}"/>
              </a:ext>
            </a:extLst>
          </p:cNvPr>
          <p:cNvSpPr txBox="1">
            <a:spLocks/>
          </p:cNvSpPr>
          <p:nvPr/>
        </p:nvSpPr>
        <p:spPr bwMode="auto">
          <a:xfrm>
            <a:off x="620150" y="3209424"/>
            <a:ext cx="2516998" cy="2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Housing and Residential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24CFD85-15A8-426B-AC90-FDCB39B364DB}"/>
              </a:ext>
            </a:extLst>
          </p:cNvPr>
          <p:cNvSpPr txBox="1">
            <a:spLocks/>
          </p:cNvSpPr>
          <p:nvPr/>
        </p:nvSpPr>
        <p:spPr bwMode="auto">
          <a:xfrm>
            <a:off x="612016" y="3509648"/>
            <a:ext cx="2516998" cy="8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500’ setbacks from nonparticipating homes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2B583-5D68-4777-9D1F-ADA05E88E757}"/>
              </a:ext>
            </a:extLst>
          </p:cNvPr>
          <p:cNvCxnSpPr>
            <a:cxnSpLocks/>
          </p:cNvCxnSpPr>
          <p:nvPr/>
        </p:nvCxnSpPr>
        <p:spPr>
          <a:xfrm>
            <a:off x="680150" y="3454064"/>
            <a:ext cx="2286000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0345048-633A-429E-85A2-1A811A91EC93}"/>
              </a:ext>
            </a:extLst>
          </p:cNvPr>
          <p:cNvSpPr txBox="1">
            <a:spLocks/>
          </p:cNvSpPr>
          <p:nvPr/>
        </p:nvSpPr>
        <p:spPr bwMode="auto">
          <a:xfrm>
            <a:off x="3384778" y="3209533"/>
            <a:ext cx="2516998" cy="2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Transportation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7E2291-78BC-4A22-9370-8036A519C9D3}"/>
              </a:ext>
            </a:extLst>
          </p:cNvPr>
          <p:cNvSpPr txBox="1">
            <a:spLocks/>
          </p:cNvSpPr>
          <p:nvPr/>
        </p:nvSpPr>
        <p:spPr bwMode="auto">
          <a:xfrm>
            <a:off x="3384778" y="3497390"/>
            <a:ext cx="2516998" cy="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 impacts to level of service on area roads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01EB4A-E420-410C-B377-E81F5613334D}"/>
              </a:ext>
            </a:extLst>
          </p:cNvPr>
          <p:cNvCxnSpPr>
            <a:cxnSpLocks/>
          </p:cNvCxnSpPr>
          <p:nvPr/>
        </p:nvCxnSpPr>
        <p:spPr>
          <a:xfrm>
            <a:off x="3452912" y="3441807"/>
            <a:ext cx="2286000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5E7162-E758-D60B-5AF1-6556D3BEE39A}"/>
              </a:ext>
            </a:extLst>
          </p:cNvPr>
          <p:cNvSpPr txBox="1"/>
          <p:nvPr/>
        </p:nvSpPr>
        <p:spPr>
          <a:xfrm>
            <a:off x="6091377" y="3497390"/>
            <a:ext cx="2595213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Utilities Element goals encourage energy production in Klickitat County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relies on existing utility corridors as encouraged by goals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safety plans coordinated with local agencies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Recreational opportunities preserved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F9988C-A596-1262-D4E4-4CBFA13A11AC}"/>
              </a:ext>
            </a:extLst>
          </p:cNvPr>
          <p:cNvSpPr txBox="1"/>
          <p:nvPr/>
        </p:nvSpPr>
        <p:spPr>
          <a:xfrm>
            <a:off x="6092106" y="317743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Services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ECC574-B775-F8D2-4CA0-0638DF7C0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06" y="3433526"/>
            <a:ext cx="2292295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7F6B-9836-70B5-8AB5-665A70742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C9E37-1FA4-406C-85DA-F118613F6A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1037" y="269439"/>
            <a:ext cx="5721516" cy="30291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Mitigation Measures and Updated Conditions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CAA18-716F-2BEA-185A-A920D9536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3658" y="1371229"/>
            <a:ext cx="2516998" cy="219246"/>
          </a:xfrm>
        </p:spPr>
        <p:txBody>
          <a:bodyPr/>
          <a:lstStyle/>
          <a:p>
            <a:r>
              <a:rPr lang="en-US" dirty="0"/>
              <a:t>Increased Project Setbacks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DBCA3-881A-1E24-591D-3510456A7E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3658" y="1709660"/>
            <a:ext cx="2516998" cy="219246"/>
          </a:xfrm>
        </p:spPr>
        <p:txBody>
          <a:bodyPr>
            <a:normAutofit fontScale="25000" lnSpcReduction="20000"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Setbacks along Knight Road have been increased to a minimum of 100 feet to the fence line and 120 feet to solar panels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Similar setbacks have been provided where project is adjacent to DNR property boundaries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8058D6-85DE-B9D5-277B-ED67FB8341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4152" y="1371229"/>
            <a:ext cx="2639194" cy="219246"/>
          </a:xfrm>
        </p:spPr>
        <p:txBody>
          <a:bodyPr/>
          <a:lstStyle/>
          <a:p>
            <a:r>
              <a:rPr lang="en-US" dirty="0"/>
              <a:t>Revised Perimeter Fence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D9AADA-A5D8-65D1-ACB2-0BCCCD0C97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08063" y="1693894"/>
            <a:ext cx="2516998" cy="219246"/>
          </a:xfrm>
        </p:spPr>
        <p:txBody>
          <a:bodyPr/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chain link fence with barbed wire has been replaced with a game fence</a:t>
            </a:r>
          </a:p>
          <a:p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4C7984-4698-71E6-C40C-8CDE92D59D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9406" y="1222900"/>
            <a:ext cx="2843340" cy="358711"/>
          </a:xfrm>
        </p:spPr>
        <p:txBody>
          <a:bodyPr/>
          <a:lstStyle/>
          <a:p>
            <a:r>
              <a:rPr lang="en-US" dirty="0"/>
              <a:t>Additional Wetland Accommodations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E0A927-C198-05FF-9DF4-2764E499E9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73054" y="1709659"/>
            <a:ext cx="2516998" cy="219246"/>
          </a:xfrm>
        </p:spPr>
        <p:txBody>
          <a:bodyPr/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layout within the Maximum Project Extent has been adjusted to avoid additional wetland items discovered by Ecology in follow up site visit in 2024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C46CD3-59F6-4451-5BD9-66B172A65FCD}"/>
              </a:ext>
            </a:extLst>
          </p:cNvPr>
          <p:cNvSpPr txBox="1">
            <a:spLocks/>
          </p:cNvSpPr>
          <p:nvPr/>
        </p:nvSpPr>
        <p:spPr bwMode="auto">
          <a:xfrm>
            <a:off x="603658" y="3034963"/>
            <a:ext cx="2516998" cy="2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Dept. of Agriculture Recommendations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5D02D-990E-E7DE-B94D-A7B8A628AADE}"/>
              </a:ext>
            </a:extLst>
          </p:cNvPr>
          <p:cNvSpPr txBox="1">
            <a:spLocks/>
          </p:cNvSpPr>
          <p:nvPr/>
        </p:nvSpPr>
        <p:spPr bwMode="auto">
          <a:xfrm>
            <a:off x="612016" y="3509648"/>
            <a:ext cx="2516998" cy="8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 with WSDA has produced an agreed upon soil testing regimen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A70037-B93C-70E9-67F0-562C166F4085}"/>
              </a:ext>
            </a:extLst>
          </p:cNvPr>
          <p:cNvCxnSpPr>
            <a:cxnSpLocks/>
          </p:cNvCxnSpPr>
          <p:nvPr/>
        </p:nvCxnSpPr>
        <p:spPr>
          <a:xfrm>
            <a:off x="680150" y="3454064"/>
            <a:ext cx="2286000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ECC7EA2-F39D-DED3-23E8-B651F72560C2}"/>
              </a:ext>
            </a:extLst>
          </p:cNvPr>
          <p:cNvSpPr txBox="1">
            <a:spLocks/>
          </p:cNvSpPr>
          <p:nvPr/>
        </p:nvSpPr>
        <p:spPr bwMode="auto">
          <a:xfrm>
            <a:off x="3384778" y="3209533"/>
            <a:ext cx="2516998" cy="2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1200" b="1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Noise Monitoring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2F640AC-CF43-7D85-AC1B-0FA82D7582DA}"/>
              </a:ext>
            </a:extLst>
          </p:cNvPr>
          <p:cNvSpPr txBox="1">
            <a:spLocks/>
          </p:cNvSpPr>
          <p:nvPr/>
        </p:nvSpPr>
        <p:spPr bwMode="auto">
          <a:xfrm>
            <a:off x="3384778" y="3497390"/>
            <a:ext cx="2516998" cy="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75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9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2pPr>
            <a:lvl3pPr marL="6858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  <a:lvl4pPr marL="10287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4pPr>
            <a:lvl5pPr marL="1371600" indent="0" algn="r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400" b="1" kern="1200" dirty="0">
                <a:solidFill>
                  <a:schemeClr val="bg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Carriger Solar to perform noise monitoring in compliance with recommendations of EFSEC in MDNS mitigation measures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F0E6AD-F36C-8F9C-1C7A-1DDE251924F3}"/>
              </a:ext>
            </a:extLst>
          </p:cNvPr>
          <p:cNvCxnSpPr>
            <a:cxnSpLocks/>
          </p:cNvCxnSpPr>
          <p:nvPr/>
        </p:nvCxnSpPr>
        <p:spPr>
          <a:xfrm>
            <a:off x="3452912" y="3441807"/>
            <a:ext cx="2286000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6E9ABC-17D2-8084-DDAF-1940AD228133}"/>
              </a:ext>
            </a:extLst>
          </p:cNvPr>
          <p:cNvSpPr txBox="1"/>
          <p:nvPr/>
        </p:nvSpPr>
        <p:spPr>
          <a:xfrm>
            <a:off x="6091377" y="3497390"/>
            <a:ext cx="2595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mitigation measures have been identified in EFSEC’s MDNS.  These mitigation measures address items related to air, water, plants, wildlife, site restoration, noise/vibration, historic and cultural resources, transportation, and public services.  Those can be found at: </a:t>
            </a:r>
            <a:r>
              <a:rPr lang="en-US" sz="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https://www.efsec.wa.gov/sites/default/files/230001/002/20250404_Final_Carriger_MDNS.pdf</a:t>
            </a:r>
            <a:endParaRPr lang="en-US" sz="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09CE1D-05C4-CBBE-9996-A4B7750DAA7E}"/>
              </a:ext>
            </a:extLst>
          </p:cNvPr>
          <p:cNvSpPr txBox="1"/>
          <p:nvPr/>
        </p:nvSpPr>
        <p:spPr>
          <a:xfrm>
            <a:off x="6245983" y="300684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MDNS Mitigation Measures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99C51D-A8B1-B1E8-11E1-A95BA3D6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06" y="3433526"/>
            <a:ext cx="2292295" cy="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7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solar farm&#10;&#10;Description automatically generated">
            <a:extLst>
              <a:ext uri="{FF2B5EF4-FFF2-40B4-BE49-F238E27FC236}">
                <a16:creationId xmlns:a16="http://schemas.microsoft.com/office/drawing/2014/main" id="{EFBF5662-90DA-FDE4-C1E9-D2CFB01B3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3" t="26161" r="857"/>
          <a:stretch/>
        </p:blipFill>
        <p:spPr>
          <a:xfrm>
            <a:off x="-1" y="-1728"/>
            <a:ext cx="9144001" cy="51452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DCEE81-C66A-CDCB-D91A-D0D3196FE143}"/>
              </a:ext>
            </a:extLst>
          </p:cNvPr>
          <p:cNvSpPr>
            <a:spLocks/>
          </p:cNvSpPr>
          <p:nvPr/>
        </p:nvSpPr>
        <p:spPr>
          <a:xfrm rot="5400000">
            <a:off x="4005211" y="-686492"/>
            <a:ext cx="1133578" cy="9144001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013" dirty="0">
              <a:solidFill>
                <a:srgbClr val="FF0000"/>
              </a:solidFill>
              <a:latin typeface="Inter" panose="02000503000000020004" pitchFamily="2" charset="0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75B31EA5-1F91-5F4C-A0F3-F5FB9A5A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270" y="3580534"/>
            <a:ext cx="3297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Open Sans" panose="020B0606030504020204" pitchFamily="34" charset="0"/>
              </a:rPr>
              <a:t>THANK YOU!</a:t>
            </a:r>
            <a:endParaRPr lang="en-US" altLang="en-US" sz="36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blue and green rectangle with text">
            <a:extLst>
              <a:ext uri="{FF2B5EF4-FFF2-40B4-BE49-F238E27FC236}">
                <a16:creationId xmlns:a16="http://schemas.microsoft.com/office/drawing/2014/main" id="{3B45DFE1-C4B8-808F-0D1C-96CFA35C5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18045" r="7480" b="18045"/>
          <a:stretch/>
        </p:blipFill>
        <p:spPr>
          <a:xfrm>
            <a:off x="5342400" y="3512263"/>
            <a:ext cx="2397600" cy="74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3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R Color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336AE"/>
      </a:accent1>
      <a:accent2>
        <a:srgbClr val="1C98D5"/>
      </a:accent2>
      <a:accent3>
        <a:srgbClr val="32CBA6"/>
      </a:accent3>
      <a:accent4>
        <a:srgbClr val="2FE800"/>
      </a:accent4>
      <a:accent5>
        <a:srgbClr val="007647"/>
      </a:accent5>
      <a:accent6>
        <a:srgbClr val="F26419"/>
      </a:accent6>
      <a:hlink>
        <a:srgbClr val="467886"/>
      </a:hlink>
      <a:folHlink>
        <a:srgbClr val="96607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71a301-5c41-4711-bcb5-594b0c65fffa" xsi:nil="true"/>
    <lcf76f155ced4ddcb4097134ff3c332f xmlns="f46cc4a3-8eeb-42ea-8055-8c5f58da317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AE032780D6B4A8CFA72832F7DAE4B" ma:contentTypeVersion="13" ma:contentTypeDescription="Create a new document." ma:contentTypeScope="" ma:versionID="efeddf8c11aeade22b16c055bd3e1e40">
  <xsd:schema xmlns:xsd="http://www.w3.org/2001/XMLSchema" xmlns:xs="http://www.w3.org/2001/XMLSchema" xmlns:p="http://schemas.microsoft.com/office/2006/metadata/properties" xmlns:ns2="f46cc4a3-8eeb-42ea-8055-8c5f58da3170" xmlns:ns3="bc71a301-5c41-4711-bcb5-594b0c65fffa" targetNamespace="http://schemas.microsoft.com/office/2006/metadata/properties" ma:root="true" ma:fieldsID="0eb06af666e0b14a0f6e1c43f34d1a8a" ns2:_="" ns3:_="">
    <xsd:import namespace="f46cc4a3-8eeb-42ea-8055-8c5f58da3170"/>
    <xsd:import namespace="bc71a301-5c41-4711-bcb5-594b0c65ff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cc4a3-8eeb-42ea-8055-8c5f58da31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2ac6b54-1127-468c-8c22-518c0d20fd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a301-5c41-4711-bcb5-594b0c65ff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ad21895-15e0-4768-9a7a-25cc113a2c27}" ma:internalName="TaxCatchAll" ma:showField="CatchAllData" ma:web="bc71a301-5c41-4711-bcb5-594b0c65ff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76EA17-83EC-4D89-A5C0-651DBAFDB956}">
  <ds:schemaRefs>
    <ds:schemaRef ds:uri="http://purl.org/dc/terms/"/>
    <ds:schemaRef ds:uri="f46cc4a3-8eeb-42ea-8055-8c5f58da3170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bc71a301-5c41-4711-bcb5-594b0c65fffa"/>
  </ds:schemaRefs>
</ds:datastoreItem>
</file>

<file path=customXml/itemProps2.xml><?xml version="1.0" encoding="utf-8"?>
<ds:datastoreItem xmlns:ds="http://schemas.openxmlformats.org/officeDocument/2006/customXml" ds:itemID="{B9D361AD-7361-40E2-963C-813E05866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6cc4a3-8eeb-42ea-8055-8c5f58da3170"/>
    <ds:schemaRef ds:uri="bc71a301-5c41-4711-bcb5-594b0c65ff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F7E39F-E760-4427-8D79-2110592AE63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e9321ce-1e4d-4612-80f9-a7c927dfeb1f}" enabled="0" method="" siteId="{7e9321ce-1e4d-4612-80f9-a7c927dfeb1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11371</TotalTime>
  <Words>383</Words>
  <Application>Microsoft Office PowerPoint</Application>
  <PresentationFormat>On-screen Show (16:9)</PresentationFormat>
  <Paragraphs>45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Open Sans</vt:lpstr>
      <vt:lpstr>Arial</vt:lpstr>
      <vt:lpstr>Inter</vt:lpstr>
      <vt:lpstr>Calibri</vt:lpstr>
      <vt:lpstr>Open Sans Light</vt:lpstr>
      <vt:lpstr>Inter Light</vt:lpstr>
      <vt:lpstr>Wingdings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giantdesign</dc:creator>
  <cp:lastModifiedBy>John Hanks</cp:lastModifiedBy>
  <cp:revision>21</cp:revision>
  <dcterms:created xsi:type="dcterms:W3CDTF">2018-01-02T02:40:39Z</dcterms:created>
  <dcterms:modified xsi:type="dcterms:W3CDTF">2025-05-06T00:13:31Z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0x010100AA5AE032780D6B4A8CFA72832F7DAE4B</vt:lpwstr>
  </property>
  <property fmtid="{D5CDD505-2E9C-101B-9397-08002B2CF9AE}" pid="3" name="MediaServiceImageTags">
    <vt:lpwstr/>
  </property>
</Properties>
</file>